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09" r:id="rId1"/>
  </p:sldMasterIdLst>
  <p:sldIdLst>
    <p:sldId id="256" r:id="rId2"/>
    <p:sldId id="257" r:id="rId3"/>
    <p:sldId id="258" r:id="rId4"/>
    <p:sldId id="261" r:id="rId5"/>
    <p:sldId id="260" r:id="rId6"/>
    <p:sldId id="259" r:id="rId7"/>
    <p:sldId id="262" r:id="rId8"/>
    <p:sldId id="263" r:id="rId9"/>
    <p:sldId id="264" r:id="rId10"/>
    <p:sldId id="265" r:id="rId11"/>
    <p:sldId id="266" r:id="rId12"/>
    <p:sldId id="267" r:id="rId13"/>
    <p:sldId id="273" r:id="rId14"/>
    <p:sldId id="268" r:id="rId15"/>
    <p:sldId id="272" r:id="rId16"/>
    <p:sldId id="270" r:id="rId17"/>
    <p:sldId id="269" r:id="rId18"/>
    <p:sldId id="271" r:id="rId19"/>
    <p:sldId id="275" r:id="rId20"/>
    <p:sldId id="276" r:id="rId21"/>
    <p:sldId id="274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9" d="100"/>
          <a:sy n="129" d="100"/>
        </p:scale>
        <p:origin x="-112" y="-3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293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2925286"/>
            <a:ext cx="9144000" cy="158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514600" y="236220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5400" y="3045460"/>
            <a:ext cx="4013200" cy="428625"/>
          </a:xfrm>
        </p:spPr>
        <p:txBody>
          <a:bodyPr tIns="0" anchor="t">
            <a:noAutofit/>
          </a:bodyPr>
          <a:lstStyle>
            <a:lvl1pPr marL="0" indent="0" algn="ctr">
              <a:buNone/>
              <a:defRPr sz="1600" b="0" i="0" cap="none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65400" y="2397760"/>
            <a:ext cx="4013200" cy="599440"/>
          </a:xfrm>
          <a:noFill/>
          <a:ln>
            <a:noFill/>
          </a:ln>
        </p:spPr>
        <p:txBody>
          <a:bodyPr bIns="0" anchor="b"/>
          <a:lstStyle>
            <a:lvl1pPr>
              <a:defRPr>
                <a:effectLst>
                  <a:glow rad="88900">
                    <a:schemeClr val="tx1">
                      <a:alpha val="6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25AE17C7-B787-4E50-994D-5E804113A1E9}" type="datetime4">
              <a:rPr lang="en-US" smtClean="0"/>
              <a:pPr/>
              <a:t>May 9, 2020</a:t>
            </a:fld>
            <a:endParaRPr lang="en-US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D7A28-FA93-4136-BDC1-BCCB2687E678}" type="datetimeFigureOut">
              <a:rPr lang="en-US" smtClean="0"/>
              <a:pPr/>
              <a:t>May/9/20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2FBC0-13B8-4B1E-B170-BBEED4A77C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rot="5400000">
            <a:off x="4267200" y="3429000"/>
            <a:ext cx="6858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 bwMode="hidden">
          <a:xfrm>
            <a:off x="0" y="1"/>
            <a:ext cx="7696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6294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D7A28-FA93-4136-BDC1-BCCB2687E678}" type="datetimeFigureOut">
              <a:rPr lang="en-US" smtClean="0"/>
              <a:pPr/>
              <a:t>May/9/20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2FBC0-13B8-4B1E-B170-BBEED4A77C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914401"/>
            <a:ext cx="92698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8229600" cy="40751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995D68B-21AC-438B-BECE-4F17DA129F19}" type="datetime4">
              <a:rPr lang="en-US" smtClean="0"/>
              <a:pPr/>
              <a:t>May 9, 2020</a:t>
            </a:fld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922776"/>
            <a:ext cx="9144000" cy="2935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3921760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514600" y="336804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black">
          <a:xfrm>
            <a:off x="2529052" y="3367246"/>
            <a:ext cx="4085897" cy="706821"/>
          </a:xfrm>
          <a:prstGeom prst="rect">
            <a:avLst/>
          </a:prstGeom>
          <a:noFill/>
          <a:ln w="98425" cmpd="thinThick">
            <a:noFill/>
            <a:miter lim="800000"/>
          </a:ln>
        </p:spPr>
        <p:txBody>
          <a:bodyPr vert="horz" lIns="91440" tIns="45720" rIns="91440" bIns="0" rtlCol="0" anchor="b" anchorCtr="0">
            <a:normAutofit/>
          </a:bodyPr>
          <a:lstStyle>
            <a:lvl1pPr>
              <a:defRPr kumimoji="0" lang="en-US" sz="1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black">
          <a:xfrm>
            <a:off x="2518542" y="4084577"/>
            <a:ext cx="4106917" cy="397094"/>
          </a:xfrm>
        </p:spPr>
        <p:txBody>
          <a:bodyPr tIns="0" anchor="t" anchorCtr="0">
            <a:normAutofit/>
          </a:bodyPr>
          <a:lstStyle>
            <a:lvl1pPr marL="0" indent="0" algn="ctr">
              <a:buNone/>
              <a:def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F0FCF-2EA5-4FF5-AF14-1CA9C8854AAB}" type="datetime4">
              <a:rPr lang="en-US" smtClean="0"/>
              <a:pPr/>
              <a:t>May 9, 2020</a:t>
            </a:fld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020824"/>
            <a:ext cx="402336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9E781C6-1634-4A56-B2BE-62150BE83935}" type="datetime4">
              <a:rPr lang="en-US" smtClean="0"/>
              <a:pPr/>
              <a:t>May 9, 2020</a:t>
            </a:fld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819400"/>
            <a:ext cx="402336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4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816352"/>
            <a:ext cx="402336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kern="1200" cap="none" spc="200" baseline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6344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i="0" kern="1200" cap="none" spc="200" baseline="0" dirty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A9372AC2-3C75-4F5F-A929-48958086FE36}" type="datetime4">
              <a:rPr lang="en-US" smtClean="0"/>
              <a:pPr/>
              <a:t>May 9, 2020</a:t>
            </a:fld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09CF4-4C1A-45DC-BADA-6EFF91CB9ABB}" type="datetime4">
              <a:rPr lang="en-US" smtClean="0"/>
              <a:pPr/>
              <a:t>May 9, 2020</a:t>
            </a:fld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951C0-B478-4858-ABC7-96406A1C0480}" type="datetime4">
              <a:rPr lang="en-US" smtClean="0"/>
              <a:pPr/>
              <a:t>May 9, 2020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4"/>
          </p:nvPr>
        </p:nvSpPr>
        <p:spPr>
          <a:xfrm>
            <a:off x="1485900" y="1914525"/>
            <a:ext cx="6172200" cy="351091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7360" y="5513832"/>
            <a:ext cx="5669280" cy="548640"/>
          </a:xfrm>
        </p:spPr>
        <p:txBody>
          <a:bodyPr vert="horz" lIns="91440" tIns="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lang="en-US" sz="1400" b="0" i="0" kern="1200" cap="none" spc="0" baseline="0" smtClean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867641A-9D94-4BD6-862F-F651067079BC}" type="datetime4">
              <a:rPr lang="en-US" smtClean="0"/>
              <a:pPr/>
              <a:t>May 9, 2020</a:t>
            </a:fld>
            <a:endParaRPr lang="en-US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52209" y="2026918"/>
            <a:ext cx="5439582" cy="3263750"/>
          </a:xfrm>
          <a:solidFill>
            <a:schemeClr val="tx1"/>
          </a:solidFill>
          <a:ln w="69850" cmpd="dbl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0" kern="1200" cap="none" spc="0" baseline="0" dirty="0">
                <a:solidFill>
                  <a:schemeClr val="bg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1737360" y="5516880"/>
            <a:ext cx="5669280" cy="548640"/>
          </a:xfrm>
        </p:spPr>
        <p:txBody>
          <a:bodyPr vert="horz" lIns="91440" tIns="0" rIns="9144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1400" b="0" i="0" kern="1200" cap="none" spc="30" baseline="0" smtClean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marL="0" lvl="0" indent="0" algn="ctr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>
          <a:xfrm>
            <a:off x="2981325" y="273180"/>
            <a:ext cx="3181350" cy="292100"/>
          </a:xfrm>
        </p:spPr>
        <p:txBody>
          <a:bodyPr/>
          <a:lstStyle/>
          <a:p>
            <a:fld id="{D74F0C02-0EF4-4745-9D82-E8D3F59464E3}" type="datetime4">
              <a:rPr lang="en-US" smtClean="0"/>
              <a:pPr/>
              <a:t>May 9, 2020</a:t>
            </a:fld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5"/>
          </p:nvPr>
        </p:nvSpPr>
        <p:spPr>
          <a:xfrm>
            <a:off x="4038600" y="6172200"/>
            <a:ext cx="1066800" cy="304800"/>
          </a:xfrm>
        </p:spPr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6"/>
          </p:nvPr>
        </p:nvSpPr>
        <p:spPr>
          <a:xfrm>
            <a:off x="1447800" y="6486525"/>
            <a:ext cx="6248400" cy="2921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0" y="1335973"/>
            <a:ext cx="9144000" cy="5522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19301"/>
            <a:ext cx="8229600" cy="4117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81325" y="273180"/>
            <a:ext cx="318135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 b="0" cap="all" spc="300" baseline="0">
                <a:solidFill>
                  <a:schemeClr val="tx1"/>
                </a:solidFill>
              </a:defRPr>
            </a:lvl1pPr>
          </a:lstStyle>
          <a:p>
            <a:fld id="{87367800-479D-41B0-B3F2-2DCE95BA1381}" type="datetime4">
              <a:rPr lang="en-US" smtClean="0"/>
              <a:pPr/>
              <a:t>May 9,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7800" y="6486525"/>
            <a:ext cx="624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100" b="0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38600" y="6172200"/>
            <a:ext cx="1066800" cy="3048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1331436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210" r:id="rId1"/>
    <p:sldLayoutId id="2147484211" r:id="rId2"/>
    <p:sldLayoutId id="2147484212" r:id="rId3"/>
    <p:sldLayoutId id="2147484213" r:id="rId4"/>
    <p:sldLayoutId id="2147484214" r:id="rId5"/>
    <p:sldLayoutId id="2147484215" r:id="rId6"/>
    <p:sldLayoutId id="2147484216" r:id="rId7"/>
    <p:sldLayoutId id="2147484217" r:id="rId8"/>
    <p:sldLayoutId id="2147484218" r:id="rId9"/>
    <p:sldLayoutId id="2147484219" r:id="rId10"/>
    <p:sldLayoutId id="2147484220" r:id="rId11"/>
  </p:sldLayoutIdLst>
  <p:hf sldNum="0" hdr="0" ftr="0" dt="0"/>
  <p:txStyles>
    <p:titleStyle>
      <a:lvl1pPr algn="ctr" defTabSz="914400" rtl="0" eaLnBrk="1" latinLnBrk="0" hangingPunct="1">
        <a:spcBef>
          <a:spcPts val="400"/>
        </a:spcBef>
        <a:buNone/>
        <a:defRPr sz="1800" b="1" kern="1200" cap="all" spc="0" baseline="0">
          <a:solidFill>
            <a:schemeClr val="bg1">
              <a:lumMod val="75000"/>
              <a:lumOff val="25000"/>
            </a:schemeClr>
          </a:solidFill>
          <a:effectLst/>
          <a:latin typeface="+mj-lt"/>
          <a:ea typeface="+mj-ea"/>
          <a:cs typeface="Tunga" pitchFamily="2"/>
        </a:defRPr>
      </a:lvl1pPr>
    </p:titleStyle>
    <p:bodyStyle>
      <a:lvl1pPr marL="0" indent="0" algn="ctr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FontTx/>
        <a:buNone/>
        <a:defRPr sz="20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jpg"/><Relationship Id="rId3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gi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gi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gi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gi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gi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gi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gi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gi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Presentation in English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POWERPOINT PRESENTATIONS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0492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 l="-6746" r="-6746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MAKE ONE </a:t>
            </a:r>
            <a:br>
              <a:rPr lang="en-US" dirty="0" smtClean="0"/>
            </a:br>
            <a:r>
              <a:rPr lang="en-US" dirty="0" smtClean="0"/>
              <a:t>THAT DOESN’T SUCK!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845198" y="6329911"/>
            <a:ext cx="553577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/>
              <a:t>From “The Mick” (</a:t>
            </a:r>
            <a:r>
              <a:rPr lang="en-US" sz="1050" b="1" dirty="0" smtClean="0"/>
              <a:t>Source</a:t>
            </a:r>
            <a:r>
              <a:rPr lang="en-US" sz="1050" b="1" dirty="0"/>
              <a:t>:</a:t>
            </a:r>
            <a:r>
              <a:rPr lang="en-US" sz="1050" dirty="0"/>
              <a:t> https://</a:t>
            </a:r>
            <a:r>
              <a:rPr lang="en-US" sz="1050" dirty="0" err="1"/>
              <a:t>giphy.com</a:t>
            </a:r>
            <a:r>
              <a:rPr lang="en-US" sz="1050" dirty="0"/>
              <a:t>/gifs/themick-fox-kaitlin-olson-</a:t>
            </a:r>
            <a:r>
              <a:rPr lang="en-US" sz="1050" dirty="0" smtClean="0"/>
              <a:t>3oriNNR3iJl6OQABzi)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14101725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crutch.jpg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914" r="-37914"/>
          <a:stretch>
            <a:fillRect/>
          </a:stretch>
        </p:blipFill>
        <p:spPr/>
      </p:pic>
      <p:pic>
        <p:nvPicPr>
          <p:cNvPr id="6" name="Content Placeholder 5" descr="IndustrialPowerToolsCollection2vray3dmodel000.jpg5892E8DD-ABA6-4C2D-94BB-06DB5A116851Zoom.jpg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" r="-228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36733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help.gif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166" r="-6166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FOCUS IS NOT YOU, </a:t>
            </a:r>
            <a:br>
              <a:rPr lang="en-US" dirty="0" smtClean="0"/>
            </a:br>
            <a:r>
              <a:rPr lang="en-US" dirty="0" smtClean="0"/>
              <a:t>IT’S THE AUDIENCE!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543682" y="6391928"/>
            <a:ext cx="42367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This and all other Sign by Robert gifs </a:t>
            </a:r>
            <a:r>
              <a:rPr lang="en-US" sz="1000" dirty="0"/>
              <a:t>Source: https://</a:t>
            </a:r>
            <a:r>
              <a:rPr lang="en-US" sz="1000" dirty="0" err="1"/>
              <a:t>giphy.com</a:t>
            </a:r>
            <a:r>
              <a:rPr lang="en-US" sz="1000" dirty="0"/>
              <a:t>/</a:t>
            </a:r>
            <a:r>
              <a:rPr lang="en-US" sz="1000" dirty="0" err="1"/>
              <a:t>signwithrobert</a:t>
            </a:r>
            <a:r>
              <a:rPr lang="en-US" sz="1000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632578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lear.gif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166" r="-6166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CLARITY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96718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understand.gif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166" r="-6166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7026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lost.gif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955" r="-5955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FOCUS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4107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repeat.gif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166" r="-6166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RETENTION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66862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enjoy.gif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166" r="-6166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ENJOYMENT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5397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greement!.gif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166" r="-6166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AGREEMENT (MAYBE)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2253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keepcalm and do it right.png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4630" r="-84630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IF YOU MUST USE A POWERPOINT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0185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braceyourself.gif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20" b="-120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OPINION?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302751" y="6390907"/>
            <a:ext cx="258275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(</a:t>
            </a:r>
            <a:r>
              <a:rPr lang="en-US" sz="1000" b="1" dirty="0"/>
              <a:t>Source</a:t>
            </a:r>
            <a:r>
              <a:rPr lang="en-US" sz="1000" b="1" dirty="0" smtClean="0"/>
              <a:t>:</a:t>
            </a:r>
            <a:r>
              <a:rPr lang="en-US" sz="1000" dirty="0" smtClean="0"/>
              <a:t> https</a:t>
            </a:r>
            <a:r>
              <a:rPr lang="en-US" sz="1000" dirty="0"/>
              <a:t>://</a:t>
            </a:r>
            <a:r>
              <a:rPr lang="en-US" sz="1000" dirty="0" err="1"/>
              <a:t>fallontonightgifs.tumblr.com</a:t>
            </a:r>
            <a:r>
              <a:rPr lang="en-US" sz="1000" dirty="0" smtClean="0"/>
              <a:t>/) 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7978108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 anchor="ctr">
            <a:normAutofit/>
          </a:bodyPr>
          <a:lstStyle/>
          <a:p>
            <a:r>
              <a:rPr lang="en-US" sz="5400" i="1" dirty="0" smtClean="0"/>
              <a:t>... next lecture...</a:t>
            </a:r>
            <a:endParaRPr lang="en-US" sz="5400" i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RIGHT?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2470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(CHECK BLACKBOARD)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NEXT?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20614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EVOLUTION</a:t>
            </a:r>
            <a:endParaRPr lang="en-US" dirty="0"/>
          </a:p>
        </p:txBody>
      </p:sp>
      <p:pic>
        <p:nvPicPr>
          <p:cNvPr id="6" name="Content Placeholder 5" descr="Human_evolution.gif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386" r="-7386"/>
          <a:stretch>
            <a:fillRect/>
          </a:stretch>
        </p:blipFill>
        <p:spPr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15648153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ORAL CULTURE</a:t>
            </a:r>
            <a:endParaRPr lang="en-US" dirty="0"/>
          </a:p>
        </p:txBody>
      </p:sp>
      <p:pic>
        <p:nvPicPr>
          <p:cNvPr id="6" name="Content Placeholder 5" descr="Plato_Aristotle.jpg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2118" r="-82118"/>
          <a:stretch>
            <a:fillRect/>
          </a:stretch>
        </p:blipFill>
        <p:spPr/>
      </p:pic>
      <p:sp>
        <p:nvSpPr>
          <p:cNvPr id="7" name="TextBox 6"/>
          <p:cNvSpPr txBox="1"/>
          <p:nvPr/>
        </p:nvSpPr>
        <p:spPr>
          <a:xfrm>
            <a:off x="2347637" y="6308164"/>
            <a:ext cx="44474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Detail from “School of Athens” by Raphael, Showing Plato &amp; Aristotle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9525177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639px-Scriptorium-monk-at-work.jpg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4652" r="-44652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LITERATE CULTURE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26678" y="6337030"/>
            <a:ext cx="78884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“SCRIPTORIUM MONK AT WORK (From </a:t>
            </a:r>
            <a:r>
              <a:rPr lang="en-US" sz="1200" i="1" dirty="0" err="1" smtClean="0"/>
              <a:t>Lacroix</a:t>
            </a:r>
            <a:r>
              <a:rPr lang="en-US" sz="1200" i="1" dirty="0" smtClean="0"/>
              <a:t>.</a:t>
            </a:r>
            <a:r>
              <a:rPr lang="en-US" sz="1200" dirty="0" smtClean="0"/>
              <a:t>)” by William Blades, from </a:t>
            </a:r>
            <a:r>
              <a:rPr lang="en-US" sz="1200" i="1" dirty="0"/>
              <a:t>Pentateuch of Printing with a Chapter on Judges</a:t>
            </a:r>
            <a:r>
              <a:rPr lang="en-US" sz="1200" dirty="0"/>
              <a:t> (1891)</a:t>
            </a:r>
          </a:p>
        </p:txBody>
      </p:sp>
    </p:spTree>
    <p:extLst>
      <p:ext uri="{BB962C8B-B14F-4D97-AF65-F5344CB8AC3E}">
        <p14:creationId xmlns:p14="http://schemas.microsoft.com/office/powerpoint/2010/main" val="35298421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quote-the-tv-generation-is-postliterate-and-retribalized-it-seeks-by-violence-to-scrub-the-marshall-mcluhan-109-24-47.jpg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" r="2483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POSTLITERATE CULTURE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06153" y="6292806"/>
            <a:ext cx="7933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Source: </a:t>
            </a:r>
            <a:r>
              <a:rPr lang="en-US" sz="1200" dirty="0" smtClean="0"/>
              <a:t>"</a:t>
            </a:r>
            <a:r>
              <a:rPr lang="en-US" sz="1200" dirty="0"/>
              <a:t>The Book of Probes: Marshall McLuhan". The Book of Probes : Marshall McLuhan (2011)</a:t>
            </a:r>
          </a:p>
          <a:p>
            <a:r>
              <a:rPr lang="en-US" sz="1200" dirty="0"/>
              <a:t>Designed by David Carson, edited by Marshall McLuhan project, W. Terrance Gordon, Eric McLuhan, Philip B. </a:t>
            </a:r>
            <a:r>
              <a:rPr lang="en-US" sz="1200" dirty="0" err="1" smtClean="0"/>
              <a:t>Meggs</a:t>
            </a:r>
            <a:r>
              <a:rPr lang="en-US" sz="1200" dirty="0" smtClean="0"/>
              <a:t> (page 201)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007858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boo.gif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671" r="-19671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MCLUHAN SAYING?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315397" y="6428805"/>
            <a:ext cx="25827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(</a:t>
            </a:r>
            <a:r>
              <a:rPr lang="en-US" sz="1000" b="1" dirty="0"/>
              <a:t>Source</a:t>
            </a:r>
            <a:r>
              <a:rPr lang="en-US" sz="1000" b="1" dirty="0" smtClean="0"/>
              <a:t>: </a:t>
            </a:r>
            <a:r>
              <a:rPr lang="en-US" sz="1000" dirty="0" smtClean="0"/>
              <a:t>https</a:t>
            </a:r>
            <a:r>
              <a:rPr lang="en-US" sz="1000" dirty="0"/>
              <a:t>://</a:t>
            </a:r>
            <a:r>
              <a:rPr lang="en-US" sz="1000" dirty="0" err="1"/>
              <a:t>fallontonightgifs.tumblr.com</a:t>
            </a:r>
            <a:r>
              <a:rPr lang="en-US" sz="1000" dirty="0"/>
              <a:t>/) </a:t>
            </a:r>
          </a:p>
          <a:p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5146648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 anchor="ctr"/>
          <a:lstStyle/>
          <a:p>
            <a:r>
              <a:rPr lang="en-US" i="1" dirty="0" smtClean="0">
                <a:solidFill>
                  <a:schemeClr val="bg1"/>
                </a:solidFill>
              </a:rPr>
              <a:t>(*usually)</a:t>
            </a:r>
            <a:endParaRPr lang="en-US" i="1" dirty="0">
              <a:solidFill>
                <a:schemeClr val="bg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POWERPOINTS SUCK*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45142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 anchor="ctr"/>
          <a:lstStyle/>
          <a:p>
            <a:r>
              <a:rPr lang="en-US" i="1" dirty="0" smtClean="0"/>
              <a:t>(*usually)</a:t>
            </a:r>
            <a:endParaRPr lang="en-US" i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POWERPOINTS SUCK*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2398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ck Tie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/>
        </a:blip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>
            <a:fillToRect l="50000" t="-80000" r="50000" b="18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 Tie.thmx</Template>
  <TotalTime>1514</TotalTime>
  <Words>230</Words>
  <Application>Microsoft Macintosh PowerPoint</Application>
  <PresentationFormat>On-screen Show (4:3)</PresentationFormat>
  <Paragraphs>34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Black Tie</vt:lpstr>
      <vt:lpstr>POWERPOINT PRESENTATIONS</vt:lpstr>
      <vt:lpstr>OPINION?</vt:lpstr>
      <vt:lpstr>EVOLUTION</vt:lpstr>
      <vt:lpstr>ORAL CULTURE</vt:lpstr>
      <vt:lpstr>LITERATE CULTURE</vt:lpstr>
      <vt:lpstr>POSTLITERATE CULTURE</vt:lpstr>
      <vt:lpstr>WHAT IS MCLUHAN SAYING?</vt:lpstr>
      <vt:lpstr>POWERPOINTS SUCK*</vt:lpstr>
      <vt:lpstr>POWERPOINTS SUCK*</vt:lpstr>
      <vt:lpstr>HOW TO MAKE ONE  THAT DOESN’T SUCK!</vt:lpstr>
      <vt:lpstr>FUNCTION</vt:lpstr>
      <vt:lpstr>THE FOCUS IS NOT YOU,  IT’S THE AUDIENCE!</vt:lpstr>
      <vt:lpstr>CLARITY</vt:lpstr>
      <vt:lpstr>UNDERSTANDING</vt:lpstr>
      <vt:lpstr>FOCUS</vt:lpstr>
      <vt:lpstr>RETENTION</vt:lpstr>
      <vt:lpstr>ENJOYMENT</vt:lpstr>
      <vt:lpstr>AGREEMENT (MAYBE)</vt:lpstr>
      <vt:lpstr>IF YOU MUST USE A POWERPOINT</vt:lpstr>
      <vt:lpstr>RIGHT?</vt:lpstr>
      <vt:lpstr>WHAT NEXT?</vt:lpstr>
    </vt:vector>
  </TitlesOfParts>
  <Company>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PRESENTATIONS</dc:title>
  <dc:creator>Gord Sellar</dc:creator>
  <cp:lastModifiedBy>Gord Sellar</cp:lastModifiedBy>
  <cp:revision>12</cp:revision>
  <dcterms:created xsi:type="dcterms:W3CDTF">2020-05-07T06:19:23Z</dcterms:created>
  <dcterms:modified xsi:type="dcterms:W3CDTF">2020-05-09T13:45:57Z</dcterms:modified>
</cp:coreProperties>
</file>