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09" r:id="rId1"/>
  </p:sldMasterIdLst>
  <p:sldIdLst>
    <p:sldId id="301" r:id="rId2"/>
    <p:sldId id="309" r:id="rId3"/>
    <p:sldId id="310" r:id="rId4"/>
    <p:sldId id="302" r:id="rId5"/>
    <p:sldId id="304" r:id="rId6"/>
    <p:sldId id="296" r:id="rId7"/>
    <p:sldId id="259" r:id="rId8"/>
    <p:sldId id="305" r:id="rId9"/>
    <p:sldId id="306" r:id="rId10"/>
    <p:sldId id="307" r:id="rId11"/>
    <p:sldId id="299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49" d="100"/>
          <a:sy n="149" d="100"/>
        </p:scale>
        <p:origin x="-209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293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2925286"/>
            <a:ext cx="9144000" cy="158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514600" y="236220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5400" y="3045460"/>
            <a:ext cx="4013200" cy="428625"/>
          </a:xfrm>
        </p:spPr>
        <p:txBody>
          <a:bodyPr tIns="0" anchor="t">
            <a:noAutofit/>
          </a:bodyPr>
          <a:lstStyle>
            <a:lvl1pPr marL="0" indent="0" algn="ctr">
              <a:buNone/>
              <a:defRPr sz="1600" b="0" i="0" cap="none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smtClean="0"/>
              <a:t>Click to edit Master subtitle style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65400" y="2397760"/>
            <a:ext cx="4013200" cy="599440"/>
          </a:xfrm>
          <a:noFill/>
          <a:ln>
            <a:noFill/>
          </a:ln>
        </p:spPr>
        <p:txBody>
          <a:bodyPr bIns="0" anchor="b"/>
          <a:lstStyle>
            <a:lvl1pPr>
              <a:defRPr>
                <a:effectLst>
                  <a:glow rad="88900">
                    <a:schemeClr val="tx1">
                      <a:alpha val="60000"/>
                    </a:schemeClr>
                  </a:glow>
                </a:effectLst>
              </a:defRPr>
            </a:lvl1pPr>
          </a:lstStyle>
          <a:p>
            <a:r>
              <a:rPr lang="en-CA" smtClean="0"/>
              <a:t>Click to edit Master title style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25AE17C7-B787-4E50-994D-5E804113A1E9}" type="datetime4">
              <a:rPr lang="en-US" smtClean="0"/>
              <a:pPr/>
              <a:t>April 14, 2022</a:t>
            </a:fld>
            <a:endParaRPr lang="en-US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D7A28-FA93-4136-BDC1-BCCB2687E678}" type="datetimeFigureOut">
              <a:rPr lang="en-US" smtClean="0"/>
              <a:pPr/>
              <a:t>14/04/22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2FBC0-13B8-4B1E-B170-BBEED4A77C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rot="5400000">
            <a:off x="4267200" y="3429000"/>
            <a:ext cx="6858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 bwMode="hidden">
          <a:xfrm>
            <a:off x="0" y="1"/>
            <a:ext cx="7696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629400" cy="5029200"/>
          </a:xfrm>
        </p:spPr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D7A28-FA93-4136-BDC1-BCCB2687E678}" type="datetimeFigureOut">
              <a:rPr lang="en-US" smtClean="0"/>
              <a:pPr/>
              <a:t>14/04/22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2FBC0-13B8-4B1E-B170-BBEED4A77C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914401"/>
            <a:ext cx="926980" cy="5029200"/>
          </a:xfrm>
        </p:spPr>
        <p:txBody>
          <a:bodyPr vert="eaVert"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8229600" cy="4075176"/>
          </a:xfrm>
        </p:spPr>
        <p:txBody>
          <a:bodyPr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995D68B-21AC-438B-BECE-4F17DA129F19}" type="datetime4">
              <a:rPr lang="en-US" smtClean="0"/>
              <a:pPr/>
              <a:t>April 14, 2022</a:t>
            </a:fld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922776"/>
            <a:ext cx="9144000" cy="2935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3921760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514600" y="336804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black">
          <a:xfrm>
            <a:off x="2529052" y="3367246"/>
            <a:ext cx="4085897" cy="706821"/>
          </a:xfrm>
          <a:prstGeom prst="rect">
            <a:avLst/>
          </a:prstGeom>
          <a:noFill/>
          <a:ln w="98425" cmpd="thinThick">
            <a:noFill/>
            <a:miter lim="800000"/>
          </a:ln>
        </p:spPr>
        <p:txBody>
          <a:bodyPr vert="horz" lIns="91440" tIns="45720" rIns="91440" bIns="0" rtlCol="0" anchor="b" anchorCtr="0">
            <a:normAutofit/>
          </a:bodyPr>
          <a:lstStyle>
            <a:lvl1pPr>
              <a:defRPr kumimoji="0" lang="en-US" sz="1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CA" smtClean="0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black">
          <a:xfrm>
            <a:off x="2518542" y="4084577"/>
            <a:ext cx="4106917" cy="397094"/>
          </a:xfrm>
        </p:spPr>
        <p:txBody>
          <a:bodyPr tIns="0" anchor="t" anchorCtr="0">
            <a:normAutofit/>
          </a:bodyPr>
          <a:lstStyle>
            <a:lvl1pPr marL="0" indent="0" algn="ctr">
              <a:buNone/>
              <a:def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smtClean="0"/>
              <a:t>Click to edit Master subtitle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F0FCF-2EA5-4FF5-AF14-1CA9C8854AAB}" type="datetime4">
              <a:rPr lang="en-US" smtClean="0"/>
              <a:pPr/>
              <a:t>April 14, 2022</a:t>
            </a:fld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005072"/>
          </a:xfrm>
        </p:spPr>
        <p:txBody>
          <a:bodyPr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 dirty="0"/>
          </a:p>
        </p:txBody>
      </p:sp>
      <p:sp>
        <p:nvSpPr>
          <p:cNvPr id="15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020824"/>
            <a:ext cx="4023360" cy="4005072"/>
          </a:xfrm>
        </p:spPr>
        <p:txBody>
          <a:bodyPr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9E781C6-1634-4A56-B2BE-62150BE83935}" type="datetime4">
              <a:rPr lang="en-US" smtClean="0"/>
              <a:pPr/>
              <a:t>April 14, 2022</a:t>
            </a:fld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819400"/>
            <a:ext cx="4023360" cy="3209544"/>
          </a:xfrm>
        </p:spPr>
        <p:txBody>
          <a:bodyPr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 dirty="0"/>
          </a:p>
        </p:txBody>
      </p:sp>
      <p:sp>
        <p:nvSpPr>
          <p:cNvPr id="24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816352"/>
            <a:ext cx="4023360" cy="3209544"/>
          </a:xfrm>
        </p:spPr>
        <p:txBody>
          <a:bodyPr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kern="1200" cap="none" spc="200" baseline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6344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i="0" kern="1200" cap="none" spc="200" baseline="0" dirty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Tx/>
              <a:buNone/>
            </a:pPr>
            <a:r>
              <a:rPr lang="en-CA" smtClean="0"/>
              <a:t>Click to edit Master text styles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A9372AC2-3C75-4F5F-A929-48958086FE36}" type="datetime4">
              <a:rPr lang="en-US" smtClean="0"/>
              <a:pPr/>
              <a:t>April 14, 2022</a:t>
            </a:fld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09CF4-4C1A-45DC-BADA-6EFF91CB9ABB}" type="datetime4">
              <a:rPr lang="en-US" smtClean="0"/>
              <a:pPr/>
              <a:t>April 14, 2022</a:t>
            </a:fld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951C0-B478-4858-ABC7-96406A1C0480}" type="datetime4">
              <a:rPr lang="en-US" smtClean="0"/>
              <a:pPr/>
              <a:t>April 14, 2022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4"/>
          </p:nvPr>
        </p:nvSpPr>
        <p:spPr>
          <a:xfrm>
            <a:off x="1485900" y="1914525"/>
            <a:ext cx="6172200" cy="3510915"/>
          </a:xfrm>
        </p:spPr>
        <p:txBody>
          <a:bodyPr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7360" y="5513832"/>
            <a:ext cx="5669280" cy="548640"/>
          </a:xfrm>
        </p:spPr>
        <p:txBody>
          <a:bodyPr vert="horz" lIns="91440" tIns="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lang="en-US" sz="1400" b="0" i="0" kern="1200" cap="none" spc="0" baseline="0" smtClean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867641A-9D94-4BD6-862F-F651067079BC}" type="datetime4">
              <a:rPr lang="en-US" smtClean="0"/>
              <a:pPr/>
              <a:t>April 14, 2022</a:t>
            </a:fld>
            <a:endParaRPr lang="en-US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52209" y="2026918"/>
            <a:ext cx="5439582" cy="3263750"/>
          </a:xfrm>
          <a:solidFill>
            <a:schemeClr val="tx1"/>
          </a:solidFill>
          <a:ln w="69850" cmpd="dbl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0" kern="1200" cap="none" spc="0" baseline="0" dirty="0">
                <a:solidFill>
                  <a:schemeClr val="bg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CA" smtClean="0"/>
              <a:t>Drag picture to placeholder or click icon to add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1737360" y="5516880"/>
            <a:ext cx="5669280" cy="548640"/>
          </a:xfrm>
        </p:spPr>
        <p:txBody>
          <a:bodyPr vert="horz" lIns="91440" tIns="0" rIns="9144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1400" b="0" i="0" kern="1200" cap="none" spc="30" baseline="0" smtClean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marL="0" lvl="0" indent="0" algn="ctr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CA" smtClean="0"/>
              <a:t>Click to edit Master text styles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</p:spPr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>
          <a:xfrm>
            <a:off x="2981325" y="273180"/>
            <a:ext cx="3181350" cy="292100"/>
          </a:xfrm>
        </p:spPr>
        <p:txBody>
          <a:bodyPr/>
          <a:lstStyle/>
          <a:p>
            <a:fld id="{D74F0C02-0EF4-4745-9D82-E8D3F59464E3}" type="datetime4">
              <a:rPr lang="en-US" smtClean="0"/>
              <a:pPr/>
              <a:t>April 14, 2022</a:t>
            </a:fld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5"/>
          </p:nvPr>
        </p:nvSpPr>
        <p:spPr>
          <a:xfrm>
            <a:off x="4038600" y="6172200"/>
            <a:ext cx="1066800" cy="304800"/>
          </a:xfrm>
        </p:spPr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6"/>
          </p:nvPr>
        </p:nvSpPr>
        <p:spPr>
          <a:xfrm>
            <a:off x="1447800" y="6486525"/>
            <a:ext cx="6248400" cy="2921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0" y="1335973"/>
            <a:ext cx="9144000" cy="5522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19301"/>
            <a:ext cx="8229600" cy="4117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81325" y="273180"/>
            <a:ext cx="318135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 b="0" cap="all" spc="300" baseline="0">
                <a:solidFill>
                  <a:schemeClr val="tx1"/>
                </a:solidFill>
              </a:defRPr>
            </a:lvl1pPr>
          </a:lstStyle>
          <a:p>
            <a:fld id="{87367800-479D-41B0-B3F2-2DCE95BA1381}" type="datetime4">
              <a:rPr lang="en-US" smtClean="0"/>
              <a:pPr/>
              <a:t>April 14, 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7800" y="6486525"/>
            <a:ext cx="624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100" b="0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38600" y="6172200"/>
            <a:ext cx="1066800" cy="3048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1331436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CA" smtClean="0"/>
              <a:t>Click to edit Master title style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210" r:id="rId1"/>
    <p:sldLayoutId id="2147484211" r:id="rId2"/>
    <p:sldLayoutId id="2147484212" r:id="rId3"/>
    <p:sldLayoutId id="2147484213" r:id="rId4"/>
    <p:sldLayoutId id="2147484214" r:id="rId5"/>
    <p:sldLayoutId id="2147484215" r:id="rId6"/>
    <p:sldLayoutId id="2147484216" r:id="rId7"/>
    <p:sldLayoutId id="2147484217" r:id="rId8"/>
    <p:sldLayoutId id="2147484218" r:id="rId9"/>
    <p:sldLayoutId id="2147484219" r:id="rId10"/>
    <p:sldLayoutId id="2147484220" r:id="rId11"/>
  </p:sldLayoutIdLst>
  <p:hf sldNum="0" hdr="0" ftr="0" dt="0"/>
  <p:txStyles>
    <p:titleStyle>
      <a:lvl1pPr algn="ctr" defTabSz="914400" rtl="0" eaLnBrk="1" latinLnBrk="0" hangingPunct="1">
        <a:spcBef>
          <a:spcPts val="400"/>
        </a:spcBef>
        <a:buNone/>
        <a:defRPr sz="1800" b="1" kern="1200" cap="all" spc="0" baseline="0">
          <a:solidFill>
            <a:schemeClr val="bg1">
              <a:lumMod val="75000"/>
              <a:lumOff val="25000"/>
            </a:schemeClr>
          </a:solidFill>
          <a:effectLst/>
          <a:latin typeface="+mj-lt"/>
          <a:ea typeface="+mj-ea"/>
          <a:cs typeface="Tunga" pitchFamily="2"/>
        </a:defRPr>
      </a:lvl1pPr>
    </p:titleStyle>
    <p:bodyStyle>
      <a:lvl1pPr marL="0" indent="0" algn="ctr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FontTx/>
        <a:buNone/>
        <a:defRPr sz="20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2565400" y="2915478"/>
            <a:ext cx="4013200" cy="558607"/>
          </a:xfrm>
        </p:spPr>
        <p:txBody>
          <a:bodyPr/>
          <a:lstStyle/>
          <a:p>
            <a:r>
              <a:rPr lang="en-US" dirty="0" smtClean="0"/>
              <a:t>Pre-Midterm Review:</a:t>
            </a:r>
          </a:p>
          <a:p>
            <a:r>
              <a:rPr lang="en-US" dirty="0" smtClean="0"/>
              <a:t>Common &amp; Persistent Student Mistakes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65400" y="2397760"/>
            <a:ext cx="4013200" cy="517718"/>
          </a:xfrm>
        </p:spPr>
        <p:txBody>
          <a:bodyPr/>
          <a:lstStyle/>
          <a:p>
            <a:r>
              <a:rPr lang="en-US" dirty="0" smtClean="0"/>
              <a:t>Academic English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168132" y="602901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0984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 anchor="ctr">
            <a:norm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800" dirty="0" smtClean="0"/>
              <a:t>Put in the time! </a:t>
            </a:r>
            <a:br>
              <a:rPr lang="en-US" sz="2800" dirty="0" smtClean="0"/>
            </a:br>
            <a:r>
              <a:rPr lang="en-US" sz="2800" dirty="0" smtClean="0"/>
              <a:t>(~1/3</a:t>
            </a:r>
            <a:r>
              <a:rPr lang="en-US" sz="2800" baseline="30000" dirty="0" smtClean="0"/>
              <a:t>rd</a:t>
            </a:r>
            <a:r>
              <a:rPr lang="en-US" sz="2800" dirty="0" smtClean="0"/>
              <a:t> of your allotted time)</a:t>
            </a:r>
          </a:p>
          <a:p>
            <a:pPr marL="342900" indent="-342900">
              <a:buFont typeface="Arial"/>
              <a:buChar char="•"/>
            </a:pPr>
            <a:r>
              <a:rPr lang="en-US" sz="2800" dirty="0" smtClean="0"/>
              <a:t>Use the process we discussed for Peer Feedback.</a:t>
            </a:r>
          </a:p>
          <a:p>
            <a:pPr marL="342900" indent="-342900">
              <a:buFont typeface="Arial"/>
              <a:buChar char="•"/>
            </a:pPr>
            <a:r>
              <a:rPr lang="en-US" sz="2800" dirty="0" smtClean="0"/>
              <a:t>Check things sequentially. </a:t>
            </a:r>
          </a:p>
          <a:p>
            <a:pPr marL="342900" indent="-342900">
              <a:buFont typeface="Arial"/>
              <a:buChar char="•"/>
            </a:pPr>
            <a:endParaRPr lang="en-US" sz="28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EDITING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29707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Check </a:t>
            </a:r>
            <a:r>
              <a:rPr lang="en-US" i="1" dirty="0" smtClean="0"/>
              <a:t>Blackboard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Now?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6590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 anchor="ctr">
            <a:norm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800" dirty="0" smtClean="0"/>
              <a:t>Test your Zoom settings. </a:t>
            </a:r>
          </a:p>
          <a:p>
            <a:pPr marL="342900" indent="-342900">
              <a:buFont typeface="Arial"/>
              <a:buChar char="•"/>
            </a:pPr>
            <a:r>
              <a:rPr lang="en-US" sz="2800" dirty="0" smtClean="0"/>
              <a:t>Change your Screen Resolution.</a:t>
            </a:r>
          </a:p>
          <a:p>
            <a:pPr marL="342900" indent="-342900">
              <a:buFont typeface="Arial"/>
              <a:buChar char="•"/>
            </a:pPr>
            <a:r>
              <a:rPr lang="en-US" sz="2800" dirty="0" smtClean="0"/>
              <a:t>Work in Google Docs. </a:t>
            </a:r>
          </a:p>
          <a:p>
            <a:pPr marL="342900" indent="-342900">
              <a:buFont typeface="Arial"/>
              <a:buChar char="•"/>
            </a:pPr>
            <a:endParaRPr lang="en-US" sz="28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PREPARE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3931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 anchor="ctr">
            <a:norm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800" dirty="0" smtClean="0"/>
              <a:t>Use only one monitor. </a:t>
            </a:r>
          </a:p>
          <a:p>
            <a:pPr marL="342900" indent="-342900">
              <a:buFont typeface="Arial"/>
              <a:buChar char="•"/>
            </a:pPr>
            <a:r>
              <a:rPr lang="en-US" sz="2800" dirty="0" smtClean="0"/>
              <a:t>Submit the required files to the right places. </a:t>
            </a:r>
          </a:p>
          <a:p>
            <a:pPr marL="342900" indent="-342900">
              <a:buFont typeface="Arial"/>
              <a:buChar char="•"/>
            </a:pPr>
            <a:r>
              <a:rPr lang="en-US" sz="2800" dirty="0" smtClean="0"/>
              <a:t>Check your Zoom Video </a:t>
            </a:r>
            <a:br>
              <a:rPr lang="en-US" sz="2800" dirty="0" smtClean="0"/>
            </a:br>
            <a:r>
              <a:rPr lang="en-US" sz="2800" i="1" dirty="0" smtClean="0"/>
              <a:t>(microphone and webcam on)</a:t>
            </a:r>
          </a:p>
          <a:p>
            <a:pPr marL="342900" indent="-342900">
              <a:buFont typeface="Arial"/>
              <a:buChar char="•"/>
            </a:pPr>
            <a:r>
              <a:rPr lang="en-US" sz="2800" dirty="0" smtClean="0"/>
              <a:t>It’s open book, but explain what you’re doing!</a:t>
            </a:r>
          </a:p>
          <a:p>
            <a:pPr marL="342900" indent="-342900">
              <a:buFont typeface="Arial"/>
              <a:buChar char="•"/>
            </a:pPr>
            <a:r>
              <a:rPr lang="en-US" sz="2800" dirty="0" smtClean="0"/>
              <a:t>No Machine Translation or Writing Assistant App (but Google Docs help is okay)</a:t>
            </a:r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DON’T DISQUALIFY YOURSELF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7744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 anchor="ctr">
            <a:norm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800" dirty="0" smtClean="0"/>
              <a:t>Read the instructions. </a:t>
            </a:r>
          </a:p>
          <a:p>
            <a:pPr marL="342900" indent="-342900">
              <a:buFont typeface="Arial"/>
              <a:buChar char="•"/>
            </a:pPr>
            <a:r>
              <a:rPr lang="en-US" sz="2800" dirty="0" smtClean="0"/>
              <a:t>Go step by </a:t>
            </a:r>
            <a:r>
              <a:rPr lang="en-US" sz="2800" dirty="0"/>
              <a:t>s</a:t>
            </a:r>
            <a:r>
              <a:rPr lang="en-US" sz="2800" dirty="0" smtClean="0"/>
              <a:t>tep</a:t>
            </a:r>
          </a:p>
          <a:p>
            <a:pPr marL="342900" indent="-342900">
              <a:buFont typeface="Arial"/>
              <a:buChar char="•"/>
            </a:pPr>
            <a:r>
              <a:rPr lang="en-US" sz="2800" dirty="0" smtClean="0"/>
              <a:t>Make sure your files are complete</a:t>
            </a:r>
            <a:br>
              <a:rPr lang="en-US" sz="2800" dirty="0" smtClean="0"/>
            </a:br>
            <a:r>
              <a:rPr lang="en-US" sz="2800" i="1" dirty="0" smtClean="0"/>
              <a:t>(</a:t>
            </a:r>
            <a:r>
              <a:rPr lang="en-US" sz="2800" i="1" dirty="0"/>
              <a:t>Check the </a:t>
            </a:r>
            <a:r>
              <a:rPr lang="en-US" sz="2800" i="1" dirty="0" smtClean="0"/>
              <a:t>example file!)</a:t>
            </a:r>
          </a:p>
          <a:p>
            <a:pPr marL="342900" indent="-342900">
              <a:buFont typeface="Arial"/>
              <a:buChar char="•"/>
            </a:pPr>
            <a:r>
              <a:rPr lang="en-US" sz="2800" dirty="0" smtClean="0"/>
              <a:t>Make sure you upload the right files in the right places</a:t>
            </a:r>
          </a:p>
          <a:p>
            <a:pPr marL="342900" indent="-342900">
              <a:buFont typeface="Arial"/>
              <a:buChar char="•"/>
            </a:pPr>
            <a:r>
              <a:rPr lang="en-US" sz="2800" dirty="0" smtClean="0"/>
              <a:t>Deadline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Following Instructions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8243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 anchor="ctr">
            <a:norm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800" dirty="0" smtClean="0"/>
              <a:t>Show that you understand the process. </a:t>
            </a:r>
          </a:p>
          <a:p>
            <a:pPr marL="342900" indent="-342900">
              <a:buFont typeface="Arial"/>
              <a:buChar char="•"/>
            </a:pPr>
            <a:r>
              <a:rPr lang="en-US" sz="2800" dirty="0" smtClean="0"/>
              <a:t>Show that you can complete each step. </a:t>
            </a:r>
            <a:br>
              <a:rPr lang="en-US" sz="2800" dirty="0" smtClean="0"/>
            </a:br>
            <a:r>
              <a:rPr lang="en-US" sz="2800" dirty="0" smtClean="0"/>
              <a:t>(Show your work.)</a:t>
            </a:r>
          </a:p>
          <a:p>
            <a:pPr marL="342900" indent="-342900">
              <a:buFont typeface="Arial"/>
              <a:buChar char="•"/>
            </a:pPr>
            <a:r>
              <a:rPr lang="en-US" sz="2800" dirty="0" smtClean="0"/>
              <a:t>Don’t skip steps. </a:t>
            </a:r>
          </a:p>
          <a:p>
            <a:pPr marL="342900" indent="-342900">
              <a:buFont typeface="Arial"/>
              <a:buChar char="•"/>
            </a:pPr>
            <a:r>
              <a:rPr lang="en-US" sz="2800" dirty="0" smtClean="0"/>
              <a:t>Do it in order!</a:t>
            </a:r>
          </a:p>
          <a:p>
            <a:pPr marL="342900" indent="-342900">
              <a:buFont typeface="Arial"/>
              <a:buChar char="•"/>
            </a:pPr>
            <a:r>
              <a:rPr lang="en-US" sz="2800" dirty="0" smtClean="0"/>
              <a:t>Don’t rush.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8129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Formatting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 anchor="ctr">
            <a:norm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800" dirty="0"/>
              <a:t>Title </a:t>
            </a:r>
            <a:r>
              <a:rPr lang="en-US" sz="2800" dirty="0" smtClean="0"/>
              <a:t>capitalization?</a:t>
            </a:r>
          </a:p>
          <a:p>
            <a:pPr marL="342900" indent="-342900">
              <a:buFont typeface="Arial"/>
              <a:buChar char="•"/>
            </a:pPr>
            <a:r>
              <a:rPr lang="en-US" sz="2800" dirty="0" smtClean="0"/>
              <a:t>Sentence by sentence capitalization?</a:t>
            </a:r>
            <a:endParaRPr lang="en-US" sz="2800" dirty="0"/>
          </a:p>
          <a:p>
            <a:pPr marL="342900" indent="-342900">
              <a:buFont typeface="Arial"/>
              <a:buChar char="•"/>
            </a:pPr>
            <a:r>
              <a:rPr lang="en-US" sz="2800" dirty="0" smtClean="0"/>
              <a:t>Indented?</a:t>
            </a:r>
          </a:p>
          <a:p>
            <a:pPr marL="342900" indent="-342900">
              <a:buFont typeface="Arial"/>
              <a:buChar char="•"/>
            </a:pPr>
            <a:r>
              <a:rPr lang="en-US" sz="2800" dirty="0" smtClean="0"/>
              <a:t>Single block of text? (Enter </a:t>
            </a:r>
            <a:r>
              <a:rPr lang="en-US" sz="2800" i="1" dirty="0" smtClean="0"/>
              <a:t>only once!)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51382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 anchor="ctr">
            <a:norm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800" dirty="0" smtClean="0">
                <a:solidFill>
                  <a:srgbClr val="FF0000"/>
                </a:solidFill>
              </a:rPr>
              <a:t>Compound sentences connectors </a:t>
            </a:r>
            <a:br>
              <a:rPr lang="en-US" sz="2800" dirty="0" smtClean="0">
                <a:solidFill>
                  <a:srgbClr val="FF0000"/>
                </a:solidFill>
              </a:rPr>
            </a:br>
            <a:r>
              <a:rPr lang="en-US" sz="2800" dirty="0" smtClean="0">
                <a:solidFill>
                  <a:srgbClr val="FF0000"/>
                </a:solidFill>
              </a:rPr>
              <a:t>NEVER begin a sentence!</a:t>
            </a:r>
          </a:p>
          <a:p>
            <a:pPr marL="342900" indent="-342900">
              <a:buFont typeface="Arial"/>
              <a:buChar char="•"/>
            </a:pPr>
            <a:r>
              <a:rPr lang="en-US" sz="2800" dirty="0" smtClean="0">
                <a:solidFill>
                  <a:srgbClr val="FF0000"/>
                </a:solidFill>
              </a:rPr>
              <a:t>Complex Sentence Connectors need to be used in COMPLEX SENTENCES.</a:t>
            </a:r>
          </a:p>
          <a:p>
            <a:pPr marL="342900" indent="-342900">
              <a:buFont typeface="Arial"/>
              <a:buChar char="•"/>
            </a:pPr>
            <a:r>
              <a:rPr lang="en-US" sz="2800" dirty="0" smtClean="0"/>
              <a:t>Check your commas. </a:t>
            </a:r>
          </a:p>
          <a:p>
            <a:pPr marL="342900" indent="-342900">
              <a:buFont typeface="Arial"/>
              <a:buChar char="•"/>
            </a:pPr>
            <a:r>
              <a:rPr lang="en-US" sz="2800" dirty="0" smtClean="0"/>
              <a:t>Keep it to two (2) clauses.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CompOUND</a:t>
            </a:r>
            <a:r>
              <a:rPr lang="en-US" dirty="0" smtClean="0"/>
              <a:t> &amp; COMPLEX</a:t>
            </a:r>
            <a:br>
              <a:rPr lang="en-US" dirty="0" smtClean="0"/>
            </a:br>
            <a:r>
              <a:rPr lang="en-US" dirty="0" smtClean="0"/>
              <a:t>SENTENCE RULES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2894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 anchor="ctr">
            <a:norm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800" dirty="0" smtClean="0"/>
              <a:t>Sentence Fragments</a:t>
            </a:r>
          </a:p>
          <a:p>
            <a:pPr marL="342900" indent="-342900">
              <a:buFont typeface="Arial"/>
              <a:buChar char="•"/>
            </a:pPr>
            <a:r>
              <a:rPr lang="en-US" sz="2800" dirty="0" smtClean="0"/>
              <a:t>Run-On</a:t>
            </a:r>
            <a:r>
              <a:rPr lang="en-US" sz="2800" dirty="0"/>
              <a:t> </a:t>
            </a:r>
            <a:r>
              <a:rPr lang="en-US" sz="2800" dirty="0" smtClean="0"/>
              <a:t>Sentences</a:t>
            </a:r>
            <a:endParaRPr lang="en-US" sz="2800" dirty="0"/>
          </a:p>
          <a:p>
            <a:pPr marL="342900" indent="-342900">
              <a:buFont typeface="Arial"/>
              <a:buChar char="•"/>
            </a:pPr>
            <a:r>
              <a:rPr lang="en-US" sz="2800" dirty="0" smtClean="0"/>
              <a:t>Comma Splices</a:t>
            </a:r>
          </a:p>
          <a:p>
            <a:pPr marL="342900" indent="-342900">
              <a:buFont typeface="Arial"/>
              <a:buChar char="•"/>
            </a:pPr>
            <a:r>
              <a:rPr lang="en-US" sz="2800" dirty="0" smtClean="0"/>
              <a:t>Weird capitalization</a:t>
            </a:r>
          </a:p>
          <a:p>
            <a:pPr marL="342900" indent="-342900">
              <a:buFont typeface="Arial"/>
              <a:buChar char="•"/>
            </a:pPr>
            <a:r>
              <a:rPr lang="en-US" sz="2800" dirty="0" smtClean="0"/>
              <a:t>Weird punctuation &amp; spacing</a:t>
            </a:r>
          </a:p>
          <a:p>
            <a:pPr marL="342900" indent="-342900">
              <a:buFont typeface="Arial"/>
              <a:buChar char="•"/>
            </a:pPr>
            <a:r>
              <a:rPr lang="en-US" sz="2800" dirty="0" smtClean="0"/>
              <a:t>Verb tense issues</a:t>
            </a:r>
          </a:p>
          <a:p>
            <a:pPr marL="342900" indent="-342900">
              <a:buFont typeface="Arial"/>
              <a:buChar char="•"/>
            </a:pPr>
            <a:r>
              <a:rPr lang="en-US" sz="2800" dirty="0" smtClean="0"/>
              <a:t>Singular vs. Plural</a:t>
            </a:r>
          </a:p>
          <a:p>
            <a:pPr marL="342900" indent="-342900">
              <a:buFont typeface="Arial"/>
              <a:buChar char="•"/>
            </a:pPr>
            <a:r>
              <a:rPr lang="en-US" sz="2800" dirty="0" smtClean="0"/>
              <a:t>Articles &amp; Countable Nouns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SENTENCE STRUCTURE PROBLEMS &amp; Grammar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1322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 anchor="ctr">
            <a:norm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800" dirty="0" smtClean="0"/>
              <a:t>Use the Skeleton: </a:t>
            </a:r>
            <a:br>
              <a:rPr lang="en-US" sz="2800" dirty="0" smtClean="0"/>
            </a:br>
            <a:r>
              <a:rPr lang="en-US" i="1" dirty="0" smtClean="0"/>
              <a:t>(Topic Sentence, Concluding Sentence, </a:t>
            </a:r>
            <a:br>
              <a:rPr lang="en-US" i="1" dirty="0" smtClean="0"/>
            </a:br>
            <a:r>
              <a:rPr lang="en-US" i="1" dirty="0" smtClean="0"/>
              <a:t>Primary Supporting Sentences, Secondary Supporting Sentences)</a:t>
            </a:r>
          </a:p>
          <a:p>
            <a:pPr marL="342900" indent="-342900">
              <a:buFont typeface="Arial"/>
              <a:buChar char="•"/>
            </a:pPr>
            <a:r>
              <a:rPr lang="en-US" sz="2800" dirty="0" smtClean="0"/>
              <a:t>NO PROS &amp; CONS </a:t>
            </a:r>
            <a:br>
              <a:rPr lang="en-US" sz="2800" dirty="0" smtClean="0"/>
            </a:br>
            <a:r>
              <a:rPr lang="en-US" sz="2800" dirty="0" smtClean="0"/>
              <a:t>(pick a side, pick a focus)</a:t>
            </a:r>
          </a:p>
          <a:p>
            <a:pPr marL="342900" indent="-342900">
              <a:buFont typeface="Arial"/>
              <a:buChar char="•"/>
            </a:pPr>
            <a:r>
              <a:rPr lang="en-US" sz="2800" dirty="0" smtClean="0"/>
              <a:t>Check your structure</a:t>
            </a:r>
          </a:p>
          <a:p>
            <a:pPr marL="342900" indent="-342900">
              <a:buFont typeface="Arial"/>
              <a:buChar char="•"/>
            </a:pPr>
            <a:endParaRPr lang="en-US" sz="28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PARAGRAPH STRUCTURE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95112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ck Tie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/>
        </a:blip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>
            <a:fillToRect l="50000" t="-80000" r="50000" b="18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 Tie.thmx</Template>
  <TotalTime>541</TotalTime>
  <Words>157</Words>
  <Application>Microsoft Macintosh PowerPoint</Application>
  <PresentationFormat>On-screen Show (4:3)</PresentationFormat>
  <Paragraphs>54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Black Tie</vt:lpstr>
      <vt:lpstr>Academic English</vt:lpstr>
      <vt:lpstr>PREPARE</vt:lpstr>
      <vt:lpstr>DON’T DISQUALIFY YOURSELF</vt:lpstr>
      <vt:lpstr>Following Instructions</vt:lpstr>
      <vt:lpstr>PROCESS</vt:lpstr>
      <vt:lpstr>Formatting</vt:lpstr>
      <vt:lpstr>CompOUND &amp; COMPLEX SENTENCE RULES</vt:lpstr>
      <vt:lpstr>SENTENCE STRUCTURE PROBLEMS &amp; Grammar</vt:lpstr>
      <vt:lpstr>PARAGRAPH STRUCTURE</vt:lpstr>
      <vt:lpstr>EDITING</vt:lpstr>
      <vt:lpstr>WHAT Now?</vt:lpstr>
    </vt:vector>
  </TitlesOfParts>
  <Company>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Simple Past Tense</dc:title>
  <dc:creator>Gord Sellar</dc:creator>
  <cp:lastModifiedBy>Gord Sellar</cp:lastModifiedBy>
  <cp:revision>29</cp:revision>
  <dcterms:created xsi:type="dcterms:W3CDTF">2020-04-13T07:27:55Z</dcterms:created>
  <dcterms:modified xsi:type="dcterms:W3CDTF">2022-04-14T07:17:31Z</dcterms:modified>
</cp:coreProperties>
</file>